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hyperlink" Target="https://www.cdc.gov/coronavirus/2019-ncov/prevent-getting-sick/diy-cloth-face-coverings.html" TargetMode="External"/><Relationship Id="rId4" Type="http://schemas.openxmlformats.org/officeDocument/2006/relationships/hyperlink" Target="https://www.who.int/publications-detail/advice-on-the-use-of-masks-in-the-community-during-home-care-and-in-healthcare-settings-in-the-context-of-the-novel-coronavirus-(2019-ncov)-outbreak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teps for making a plastic face shield from a 2L bottle and ca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steps for making a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plastic face shield</a:t>
            </a:r>
            <a:r>
              <a:t> from a 2L bottle and cap</a:t>
            </a:r>
          </a:p>
        </p:txBody>
      </p:sp>
      <p:sp>
        <p:nvSpPr>
          <p:cNvPr id="152" name="please share this collaborative…"/>
          <p:cNvSpPr txBox="1"/>
          <p:nvPr/>
        </p:nvSpPr>
        <p:spPr>
          <a:xfrm>
            <a:off x="14490067" y="11117650"/>
            <a:ext cx="6541162" cy="112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600"/>
            </a:pPr>
            <a:r>
              <a:t>please share this collaborative </a:t>
            </a:r>
          </a:p>
          <a:p>
            <a:pPr algn="r">
              <a:spcBef>
                <a:spcPts val="0"/>
              </a:spcBef>
              <a:defRPr sz="3600"/>
            </a:pPr>
            <a:r>
              <a:t>design from 1955 in Kliptown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3425" y="10356352"/>
            <a:ext cx="1498601" cy="173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2L bottle as sh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2L bottle as shield</a:t>
            </a:r>
          </a:p>
        </p:txBody>
      </p:sp>
      <p:pic>
        <p:nvPicPr>
          <p:cNvPr id="197" name="IMG_3182.jpg" descr="IMG_31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3871" y="1276398"/>
            <a:ext cx="8372402" cy="1116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he bottom…"/>
          <p:cNvSpPr txBox="1"/>
          <p:nvPr/>
        </p:nvSpPr>
        <p:spPr>
          <a:xfrm>
            <a:off x="19398088" y="1116740"/>
            <a:ext cx="4112058" cy="34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The </a:t>
            </a:r>
            <a:r>
              <a:rPr u="sng"/>
              <a:t>bottom</a:t>
            </a:r>
            <a:r>
              <a:t>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of the bottle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becomes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the </a:t>
            </a:r>
            <a:r>
              <a:rPr u="sng"/>
              <a:t>top</a:t>
            </a:r>
            <a:r>
              <a:t> of the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face shield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rehead strip + sh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Forehead strip + shield</a:t>
            </a:r>
          </a:p>
        </p:txBody>
      </p:sp>
      <p:pic>
        <p:nvPicPr>
          <p:cNvPr id="201" name="IMG_3050.jpeg" descr="IMG_305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01416" y="2188887"/>
            <a:ext cx="12450967" cy="9338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Align the forehead strip 3cm…"/>
          <p:cNvSpPr txBox="1"/>
          <p:nvPr/>
        </p:nvSpPr>
        <p:spPr>
          <a:xfrm>
            <a:off x="15415479" y="3710071"/>
            <a:ext cx="8131760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Align the forehead strip 3cm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from the top outer edge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on the inside of the shield.</a:t>
            </a:r>
          </a:p>
        </p:txBody>
      </p:sp>
      <p:sp>
        <p:nvSpPr>
          <p:cNvPr id="203" name="Line"/>
          <p:cNvSpPr/>
          <p:nvPr/>
        </p:nvSpPr>
        <p:spPr>
          <a:xfrm>
            <a:off x="15897364" y="5740106"/>
            <a:ext cx="1" cy="3075708"/>
          </a:xfrm>
          <a:prstGeom prst="line">
            <a:avLst/>
          </a:prstGeom>
          <a:ln w="1016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ewing th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Sewing the </a:t>
            </a:r>
          </a:p>
          <a:p>
            <a:pPr/>
            <a:r>
              <a:t>shield + cap</a:t>
            </a:r>
          </a:p>
        </p:txBody>
      </p:sp>
      <p:pic>
        <p:nvPicPr>
          <p:cNvPr id="206" name="IMG_3183.jpg" descr="IMG_318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02198" y="1259135"/>
            <a:ext cx="8398299" cy="1119773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titch shield to…"/>
          <p:cNvSpPr txBox="1"/>
          <p:nvPr/>
        </p:nvSpPr>
        <p:spPr>
          <a:xfrm>
            <a:off x="19015916" y="1144581"/>
            <a:ext cx="4348583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Stitch shield to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outside of cap</a:t>
            </a:r>
          </a:p>
        </p:txBody>
      </p:sp>
      <p:sp>
        <p:nvSpPr>
          <p:cNvPr id="208" name="Line"/>
          <p:cNvSpPr/>
          <p:nvPr/>
        </p:nvSpPr>
        <p:spPr>
          <a:xfrm>
            <a:off x="18833347" y="1270277"/>
            <a:ext cx="1" cy="3364752"/>
          </a:xfrm>
          <a:prstGeom prst="line">
            <a:avLst/>
          </a:prstGeom>
          <a:ln w="1270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Smooth &amp; round…"/>
          <p:cNvSpPr txBox="1"/>
          <p:nvPr/>
        </p:nvSpPr>
        <p:spPr>
          <a:xfrm>
            <a:off x="18636543" y="11156598"/>
            <a:ext cx="4733849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Smooth &amp; round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all plastic edges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e face sh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face shield</a:t>
            </a:r>
          </a:p>
        </p:txBody>
      </p:sp>
      <p:pic>
        <p:nvPicPr>
          <p:cNvPr id="212" name="IMG_3059.jpeg" descr="IMG_305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7336" y="6337010"/>
            <a:ext cx="4603077" cy="6127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3065.jpeg" descr="IMG_306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03890" y="6352932"/>
            <a:ext cx="6096001" cy="609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3207.jpeg" descr="IMG_320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53686" y="1245686"/>
            <a:ext cx="5972086" cy="4961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e face shiel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face shield </a:t>
            </a:r>
          </a:p>
          <a:p>
            <a:pPr/>
            <a:r>
              <a:t>without an air vent</a:t>
            </a:r>
          </a:p>
        </p:txBody>
      </p:sp>
      <p:pic>
        <p:nvPicPr>
          <p:cNvPr id="217" name="78dc5301-702c-44d2-b74b-7a467d08f552.jpg" descr="78dc5301-702c-44d2-b74b-7a467d08f5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3146" y="1247244"/>
            <a:ext cx="8416135" cy="11221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WhatsApp Image 2020-04-16 at 7.09.17 AM.jpeg" descr="WhatsApp Image 2020-04-16 at 7.09.17 AM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322" r="0" b="3322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220" name="Plastic Face Shiel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Plastic Face Shield</a:t>
            </a:r>
          </a:p>
          <a:p>
            <a:pPr/>
            <a:r>
              <a:t>care &amp; use</a:t>
            </a:r>
          </a:p>
        </p:txBody>
      </p:sp>
      <p:sp>
        <p:nvSpPr>
          <p:cNvPr id="221" name="ONLY USE YOUR OWN FACE SHIELD, don’t share your shield!…"/>
          <p:cNvSpPr txBox="1"/>
          <p:nvPr>
            <p:ph type="body" sz="quarter" idx="1"/>
          </p:nvPr>
        </p:nvSpPr>
        <p:spPr>
          <a:xfrm>
            <a:off x="1206499" y="7057052"/>
            <a:ext cx="10311603" cy="5385424"/>
          </a:xfrm>
          <a:prstGeom prst="rect">
            <a:avLst/>
          </a:prstGeom>
        </p:spPr>
        <p:txBody>
          <a:bodyPr/>
          <a:lstStyle/>
          <a:p>
            <a:pPr marL="219075" indent="-219075" defTabSz="569594">
              <a:buSzPct val="100000"/>
              <a:buChar char="•"/>
              <a:defRPr sz="3795"/>
            </a:pPr>
            <a:r>
              <a:rPr>
                <a:solidFill>
                  <a:schemeClr val="accent5">
                    <a:lumOff val="-29866"/>
                  </a:schemeClr>
                </a:solidFill>
              </a:rPr>
              <a:t>ONLY USE YOUR OWN FACE SHIELD</a:t>
            </a:r>
            <a:r>
              <a:t>, don’t share your shield!</a:t>
            </a:r>
          </a:p>
          <a:p>
            <a:pPr marL="219075" indent="-219075" defTabSz="569594">
              <a:buSzPct val="100000"/>
              <a:buChar char="•"/>
              <a:defRPr sz="3795"/>
            </a:pPr>
            <a:r>
              <a:t>The plastic should fully cover your face.</a:t>
            </a:r>
          </a:p>
          <a:p>
            <a:pPr marL="219075" indent="-219075" defTabSz="569594">
              <a:buSzPct val="100000"/>
              <a:buChar char="•"/>
              <a:defRPr sz="3795"/>
            </a:pPr>
            <a:r>
              <a:t>The shield should not touch your mouth.</a:t>
            </a:r>
          </a:p>
          <a:p>
            <a:pPr marL="219075" indent="-219075" defTabSz="569594">
              <a:buSzPct val="100000"/>
              <a:buChar char="•"/>
              <a:defRPr sz="3795"/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Wash your hands</a:t>
            </a:r>
            <a:r>
              <a:t> after removing the shield.</a:t>
            </a:r>
          </a:p>
          <a:p>
            <a:pPr marL="219075" indent="-219075" defTabSz="569594">
              <a:buSzPct val="100000"/>
              <a:buChar char="•"/>
              <a:defRPr sz="3795"/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Wash the shield daily</a:t>
            </a:r>
            <a:r>
              <a:t> with soap and water, air dry.</a:t>
            </a:r>
          </a:p>
          <a:p>
            <a:pPr defTabSz="569594">
              <a:defRPr sz="2898"/>
            </a:pPr>
            <a:r>
              <a:t>(guidelines from WHO and medical doctor/public health expert)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G_3205.jpeg" descr="IMG_320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406" r="0" b="2406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224" name="Cotton Face Mask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Cotton Face Mask</a:t>
            </a:r>
          </a:p>
          <a:p>
            <a:pPr/>
            <a:r>
              <a:t>care &amp; use</a:t>
            </a:r>
          </a:p>
        </p:txBody>
      </p:sp>
      <p:sp>
        <p:nvSpPr>
          <p:cNvPr id="225" name="The mask should fit tightly agains your face.…"/>
          <p:cNvSpPr txBox="1"/>
          <p:nvPr>
            <p:ph type="body" sz="quarter" idx="1"/>
          </p:nvPr>
        </p:nvSpPr>
        <p:spPr>
          <a:xfrm>
            <a:off x="1206500" y="7057052"/>
            <a:ext cx="10311602" cy="5385424"/>
          </a:xfrm>
          <a:prstGeom prst="rect">
            <a:avLst/>
          </a:prstGeom>
        </p:spPr>
        <p:txBody>
          <a:bodyPr/>
          <a:lstStyle/>
          <a:p>
            <a:pPr marL="177800" indent="-177800" defTabSz="462280">
              <a:buSzPct val="100000"/>
              <a:buChar char="•"/>
              <a:defRPr sz="3080"/>
            </a:pPr>
            <a:r>
              <a:t>The mask should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fit tightly</a:t>
            </a:r>
            <a:r>
              <a:t> agains your face.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Avoid touching</a:t>
            </a:r>
            <a:r>
              <a:t> the mask when on your face.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rPr>
                <a:solidFill>
                  <a:schemeClr val="accent5">
                    <a:lumOff val="-29866"/>
                  </a:schemeClr>
                </a:solidFill>
              </a:rPr>
              <a:t>USE ONLY YOUR OWN FACE MASK</a:t>
            </a:r>
            <a:r>
              <a:t>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t>Remove the mask from the straps, don’t touch the front of the mask.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Wash your hands</a:t>
            </a:r>
            <a:r>
              <a:t> after removing a used mask.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Wash the mask daily</a:t>
            </a:r>
            <a:r>
              <a:t> with detergent and water.</a:t>
            </a:r>
          </a:p>
          <a:p>
            <a:pPr marL="177800" indent="-177800" defTabSz="462280">
              <a:buSzPct val="100000"/>
              <a:buChar char="•"/>
              <a:defRPr sz="3080"/>
            </a:pPr>
            <a:r>
              <a:t>Use of cotton face mask is safer with face shield.</a:t>
            </a:r>
          </a:p>
          <a:p>
            <a:pPr defTabSz="462280">
              <a:defRPr sz="3080"/>
            </a:pPr>
            <a:r>
              <a:rPr u="sng">
                <a:hlinkClick r:id="rId3" invalidUrl="" action="" tgtFrame="" tooltip="" history="1" highlightClick="0" endSnd="0"/>
              </a:rPr>
              <a:t>Make a cloth face mask (CDC, 2020)</a:t>
            </a:r>
          </a:p>
          <a:p>
            <a:pPr defTabSz="462280">
              <a:defRPr sz="3080"/>
            </a:pPr>
            <a:r>
              <a:rPr u="sng">
                <a:hlinkClick r:id="rId4" invalidUrl="" action="" tgtFrame="" tooltip="" history="1" highlightClick="0" endSnd="0"/>
              </a:rPr>
              <a:t>Use a cloth face mask (WHO, April 2020)</a:t>
            </a:r>
          </a:p>
          <a:p>
            <a:pPr defTabSz="462280">
              <a:defRPr sz="2352"/>
            </a:pPr>
            <a:r>
              <a:t>(guidelines from WHO and CDC)</a:t>
            </a:r>
          </a:p>
        </p:txBody>
      </p:sp>
      <p:sp>
        <p:nvSpPr>
          <p:cNvPr id="226" name="Text"/>
          <p:cNvSpPr txBox="1"/>
          <p:nvPr/>
        </p:nvSpPr>
        <p:spPr>
          <a:xfrm>
            <a:off x="987297" y="12893239"/>
            <a:ext cx="1849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ASH YOUR HANDS OFTEN"/>
          <p:cNvSpPr txBox="1"/>
          <p:nvPr>
            <p:ph type="title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/>
          <a:lstStyle/>
          <a:p>
            <a:pPr/>
            <a:r>
              <a:t>WASH YOUR HANDS OFTEN</a:t>
            </a:r>
          </a:p>
        </p:txBody>
      </p:sp>
      <p:pic>
        <p:nvPicPr>
          <p:cNvPr id="229" name="0d46df0c-e922-4dee-9b40-639ba78197be.JPG" descr="0d46df0c-e922-4dee-9b40-639ba78197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4594" y="1284148"/>
            <a:ext cx="8360778" cy="1114770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ll face shields shown are our evolving designs for protection + comfort.…"/>
          <p:cNvSpPr txBox="1"/>
          <p:nvPr>
            <p:ph type="body" sz="quarter" idx="1"/>
          </p:nvPr>
        </p:nvSpPr>
        <p:spPr>
          <a:xfrm>
            <a:off x="1283639" y="7057052"/>
            <a:ext cx="10311602" cy="5385424"/>
          </a:xfrm>
          <a:prstGeom prst="rect">
            <a:avLst/>
          </a:prstGeom>
        </p:spPr>
        <p:txBody>
          <a:bodyPr/>
          <a:lstStyle/>
          <a:p>
            <a:pPr/>
            <a:r>
              <a:t>All face shields shown are our evolving designs for protection + comfort.</a:t>
            </a:r>
          </a:p>
          <a:p>
            <a:pPr defTabSz="2438338">
              <a:lnSpc>
                <a:spcPct val="80000"/>
              </a:lnSpc>
              <a:defRPr spc="-138" sz="6900"/>
            </a:pPr>
            <a:r>
              <a:t>From Kliptown,</a:t>
            </a:r>
          </a:p>
          <a:p>
            <a:pPr defTabSz="2438338">
              <a:lnSpc>
                <a:spcPct val="80000"/>
              </a:lnSpc>
              <a:defRPr spc="-138" sz="6900"/>
            </a:pPr>
            <a:r>
              <a:t>Sala kahle!</a:t>
            </a:r>
          </a:p>
        </p:txBody>
      </p:sp>
      <p:sp>
        <p:nvSpPr>
          <p:cNvPr id="231" name="Text"/>
          <p:cNvSpPr txBox="1"/>
          <p:nvPr/>
        </p:nvSpPr>
        <p:spPr>
          <a:xfrm>
            <a:off x="1095309" y="13056512"/>
            <a:ext cx="127001" cy="67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PLASTIC FACE SHIELD DOES NOT STOP THE TRANSMISSION OF COVID-19, IT GIVES SOME LEVEL OF PROTECTION TO THE WEARER WHEN PHYSICAL DISTANCING IS NOT POSSIBL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 defTabSz="1267936">
              <a:lnSpc>
                <a:spcPct val="100000"/>
              </a:lnSpc>
              <a:defRPr spc="-120" sz="6032"/>
            </a:pPr>
            <a:r>
              <a:t>THE PLASTIC FACE SHIELD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DOES NOT STOP</a:t>
            </a:r>
            <a:r>
              <a:t> THE TRANSMISSION OF COVID-19, IT GIVES SOME LEVEL OF PROTECTION TO THE WEARER WHEN PHYSICAL DISTANCING IS NOT POSSIBLE.</a:t>
            </a:r>
          </a:p>
        </p:txBody>
      </p:sp>
      <p:sp>
        <p:nvSpPr>
          <p:cNvPr id="156" name="It stops you from touching your own eyes, nose, mouth…"/>
          <p:cNvSpPr txBox="1"/>
          <p:nvPr/>
        </p:nvSpPr>
        <p:spPr>
          <a:xfrm>
            <a:off x="4207611" y="9142270"/>
            <a:ext cx="16314827" cy="203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400" indent="-406400">
              <a:buSzPct val="100000"/>
              <a:buAutoNum type="arabicPeriod" startAt="1"/>
            </a:pPr>
            <a:r>
              <a:t> It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stops you from touching your own eyes, nose, mouth</a:t>
            </a:r>
          </a:p>
          <a:p>
            <a:pPr marL="558800" indent="-558800">
              <a:buSzPct val="100000"/>
              <a:buAutoNum type="arabicPeriod" startAt="1"/>
            </a:pPr>
            <a:r>
              <a:t> It stops large airborne droplets which can carry the virus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 cotton face mask can also be worn tightly against the face under the shield to help prevent transmitting the virus to other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94786">
              <a:defRPr spc="-113" sz="5684"/>
            </a:pPr>
            <a:r>
              <a:t>A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cotton face mask</a:t>
            </a:r>
            <a:r>
              <a:t> can also be worn tightly against the face under the shield to help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prevent </a:t>
            </a:r>
            <a:r>
              <a:t>transmitting the virus to others.</a:t>
            </a:r>
          </a:p>
          <a:p>
            <a:pPr defTabSz="1194786">
              <a:defRPr spc="-113" sz="5684"/>
            </a:pPr>
            <a:r>
              <a:t> </a:t>
            </a:r>
          </a:p>
          <a:p>
            <a:pPr defTabSz="1194786">
              <a:defRPr spc="-113" sz="5684"/>
            </a:pPr>
            <a:r>
              <a:t>If used, cotton face mask </a:t>
            </a:r>
            <a:r>
              <a:rPr u="sng"/>
              <a:t>MUST</a:t>
            </a:r>
            <a:r>
              <a:t> be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washed with hot water and detergent daily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e basic patte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basic pattern</a:t>
            </a:r>
          </a:p>
        </p:txBody>
      </p:sp>
      <p:pic>
        <p:nvPicPr>
          <p:cNvPr id="161" name="IMG_3096.jpeg" descr="IMG_309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6714" y="1252314"/>
            <a:ext cx="9460825" cy="112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forehead  strip"/>
          <p:cNvSpPr txBox="1"/>
          <p:nvPr/>
        </p:nvSpPr>
        <p:spPr>
          <a:xfrm>
            <a:off x="14579359" y="3621213"/>
            <a:ext cx="405475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forehead  strip</a:t>
            </a:r>
          </a:p>
        </p:txBody>
      </p:sp>
      <p:sp>
        <p:nvSpPr>
          <p:cNvPr id="163" name="shield"/>
          <p:cNvSpPr txBox="1"/>
          <p:nvPr/>
        </p:nvSpPr>
        <p:spPr>
          <a:xfrm>
            <a:off x="15747962" y="6795058"/>
            <a:ext cx="17175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shield</a:t>
            </a:r>
          </a:p>
        </p:txBody>
      </p:sp>
      <p:sp>
        <p:nvSpPr>
          <p:cNvPr id="164" name="Line"/>
          <p:cNvSpPr/>
          <p:nvPr/>
        </p:nvSpPr>
        <p:spPr>
          <a:xfrm>
            <a:off x="13884918" y="3295334"/>
            <a:ext cx="642569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6cm difference"/>
          <p:cNvSpPr txBox="1"/>
          <p:nvPr/>
        </p:nvSpPr>
        <p:spPr>
          <a:xfrm>
            <a:off x="15355323" y="2601928"/>
            <a:ext cx="3484881" cy="696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6cm difference</a:t>
            </a:r>
          </a:p>
        </p:txBody>
      </p:sp>
      <p:sp>
        <p:nvSpPr>
          <p:cNvPr id="166" name="Line"/>
          <p:cNvSpPr/>
          <p:nvPr/>
        </p:nvSpPr>
        <p:spPr>
          <a:xfrm>
            <a:off x="12848006" y="4967852"/>
            <a:ext cx="8321716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ssembling the sh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Assembling the shield  </a:t>
            </a:r>
          </a:p>
        </p:txBody>
      </p:sp>
      <p:pic>
        <p:nvPicPr>
          <p:cNvPr id="169" name="IMG_3009.jpeg" descr="IMG_3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4954" y="2908080"/>
            <a:ext cx="12182885" cy="789984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forehead strip"/>
          <p:cNvSpPr txBox="1"/>
          <p:nvPr/>
        </p:nvSpPr>
        <p:spPr>
          <a:xfrm>
            <a:off x="17155974" y="5071626"/>
            <a:ext cx="388528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forehead strip</a:t>
            </a:r>
          </a:p>
        </p:txBody>
      </p:sp>
      <p:sp>
        <p:nvSpPr>
          <p:cNvPr id="171" name="shield"/>
          <p:cNvSpPr txBox="1"/>
          <p:nvPr/>
        </p:nvSpPr>
        <p:spPr>
          <a:xfrm>
            <a:off x="18239844" y="8501426"/>
            <a:ext cx="17175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shield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21478286" y="5199179"/>
            <a:ext cx="1" cy="2057948"/>
          </a:xfrm>
          <a:prstGeom prst="line">
            <a:avLst/>
          </a:prstGeom>
          <a:ln w="63500">
            <a:solidFill>
              <a:schemeClr val="accent4">
                <a:hueOff val="-1247790"/>
                <a:lumOff val="-12326"/>
              </a:scheme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3" name="Creating…"/>
          <p:cNvSpPr txBox="1"/>
          <p:nvPr/>
        </p:nvSpPr>
        <p:spPr>
          <a:xfrm>
            <a:off x="20047808" y="1127517"/>
            <a:ext cx="314035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Creating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the air vent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ttaching the shield to the 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Attaching the shield to the cap</a:t>
            </a:r>
          </a:p>
        </p:txBody>
      </p:sp>
      <p:pic>
        <p:nvPicPr>
          <p:cNvPr id="176" name="1CBE30A3-9410-4B23-9D62-BBBC8180E6BA.jpeg" descr="1CBE30A3-9410-4B23-9D62-BBBC8180E6B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2801" y="1258068"/>
            <a:ext cx="6299924" cy="1119986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>
            <a:off x="13468131" y="5957268"/>
            <a:ext cx="585721" cy="956745"/>
          </a:xfrm>
          <a:prstGeom prst="line">
            <a:avLst/>
          </a:prstGeom>
          <a:ln w="1270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8" name="Line"/>
          <p:cNvSpPr/>
          <p:nvPr/>
        </p:nvSpPr>
        <p:spPr>
          <a:xfrm flipH="1">
            <a:off x="17106606" y="5504103"/>
            <a:ext cx="447300" cy="1854494"/>
          </a:xfrm>
          <a:prstGeom prst="line">
            <a:avLst/>
          </a:prstGeom>
          <a:ln w="1270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9" name="Line"/>
          <p:cNvSpPr/>
          <p:nvPr/>
        </p:nvSpPr>
        <p:spPr>
          <a:xfrm>
            <a:off x="15289990" y="3964961"/>
            <a:ext cx="1" cy="1233174"/>
          </a:xfrm>
          <a:prstGeom prst="line">
            <a:avLst/>
          </a:prstGeom>
          <a:ln w="127000">
            <a:solidFill>
              <a:schemeClr val="accent4">
                <a:hueOff val="-1247790"/>
                <a:lumOff val="-123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0" name="Sew the shield…"/>
          <p:cNvSpPr txBox="1"/>
          <p:nvPr/>
        </p:nvSpPr>
        <p:spPr>
          <a:xfrm>
            <a:off x="19132953" y="1090991"/>
            <a:ext cx="4438193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Sew the shield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to the outside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of the cap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ssembly 3.jpeg" descr="assembly 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38" t="0" r="1838" b="0"/>
          <a:stretch>
            <a:fillRect/>
          </a:stretch>
        </p:blipFill>
        <p:spPr>
          <a:xfrm>
            <a:off x="12192000" y="1270000"/>
            <a:ext cx="10922001" cy="11176000"/>
          </a:xfrm>
          <a:prstGeom prst="rect">
            <a:avLst/>
          </a:prstGeom>
        </p:spPr>
      </p:pic>
      <p:sp>
        <p:nvSpPr>
          <p:cNvPr id="183" name="The face shie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face shield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air v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air vent</a:t>
            </a:r>
          </a:p>
        </p:txBody>
      </p:sp>
      <p:pic>
        <p:nvPicPr>
          <p:cNvPr id="186" name="IMG_3024.jpeg" descr="IMG_3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0375" y="2759331"/>
            <a:ext cx="10912707" cy="819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Increases comfort…"/>
          <p:cNvSpPr txBox="1"/>
          <p:nvPr/>
        </p:nvSpPr>
        <p:spPr>
          <a:xfrm>
            <a:off x="17497248" y="1093390"/>
            <a:ext cx="571469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Increases comfort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and reduces fogging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tting th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Cutting the </a:t>
            </a:r>
          </a:p>
          <a:p>
            <a:pPr/>
            <a:r>
              <a:t>2L plastic bottle</a:t>
            </a:r>
          </a:p>
        </p:txBody>
      </p:sp>
      <p:pic>
        <p:nvPicPr>
          <p:cNvPr id="190" name="IMG_3178.jpg" descr="IMG_317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3435" y="1265600"/>
            <a:ext cx="8388600" cy="1118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he bottle…"/>
          <p:cNvSpPr txBox="1"/>
          <p:nvPr/>
        </p:nvSpPr>
        <p:spPr>
          <a:xfrm>
            <a:off x="20295692" y="1076326"/>
            <a:ext cx="3197049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The bottle </a:t>
            </a:r>
          </a:p>
          <a:p>
            <a:pPr>
              <a:spcBef>
                <a:spcPts val="0"/>
              </a:spcBef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pPr>
            <a:r>
              <a:t>has 3 cuts</a:t>
            </a:r>
          </a:p>
        </p:txBody>
      </p:sp>
      <p:sp>
        <p:nvSpPr>
          <p:cNvPr id="192" name="1"/>
          <p:cNvSpPr txBox="1"/>
          <p:nvPr/>
        </p:nvSpPr>
        <p:spPr>
          <a:xfrm>
            <a:off x="15040078" y="346764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3" name="2"/>
          <p:cNvSpPr txBox="1"/>
          <p:nvPr/>
        </p:nvSpPr>
        <p:spPr>
          <a:xfrm>
            <a:off x="15040078" y="969588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4" name="3"/>
          <p:cNvSpPr txBox="1"/>
          <p:nvPr/>
        </p:nvSpPr>
        <p:spPr>
          <a:xfrm>
            <a:off x="17650821" y="6180765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